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9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8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3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7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2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1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C318-8349-457F-B3D4-969ADAA34324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D3B9-B6B8-4F24-8FC4-BEF0DFB38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3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" y="1974804"/>
            <a:ext cx="11430000" cy="4619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Robinwood – Wednesday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sz="4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Friday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en-US" sz="4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Dobroyd Castle, Todmorden, Lancashire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3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General Information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35" y="1224116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GB" sz="3200" dirty="0" smtClean="0">
                <a:solidFill>
                  <a:srgbClr val="2B2A2A"/>
                </a:solidFill>
                <a:latin typeface="Open Sans"/>
              </a:rPr>
              <a:t>28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pupils from Year 5 and 6 will be attending.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Spilt into three activity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Each group assigned a Robinwood instructor and supported by a member of staff from school. </a:t>
            </a: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Proposed members of staff  -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Mrs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.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Haffey, Mrs. Ingle &amp;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Mrs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. Jones.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504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Overnight Accommodation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06" y="1150374"/>
            <a:ext cx="11783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Open Sans"/>
              </a:rPr>
              <a:t>The children sleep in </a:t>
            </a:r>
            <a:r>
              <a:rPr lang="en-GB" sz="3200" dirty="0" smtClean="0">
                <a:latin typeface="Open Sans"/>
              </a:rPr>
              <a:t>dormitories – yet to be allocated.</a:t>
            </a:r>
            <a:endParaRPr lang="en-GB" sz="3200" dirty="0">
              <a:latin typeface="Open Sans"/>
            </a:endParaRPr>
          </a:p>
          <a:p>
            <a:endParaRPr lang="en-GB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Open Sans"/>
              </a:rPr>
              <a:t>Boys and Girls are on different floors and have access to different washing and toilet facilities. </a:t>
            </a:r>
            <a:endParaRPr lang="en-GB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Open Sans"/>
              </a:rPr>
              <a:t>Showers and toilet facilities are located on each floor and shared between the members of our school</a:t>
            </a:r>
            <a:r>
              <a:rPr lang="en-GB" dirty="0" smtClean="0">
                <a:latin typeface="Open Sans"/>
              </a:rPr>
              <a:t>.</a:t>
            </a:r>
            <a:endParaRPr lang="en-GB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084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Medicines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35" y="1224116"/>
            <a:ext cx="1188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Please ensure a </a:t>
            </a:r>
            <a:r>
              <a:rPr lang="en-GB" sz="3200" b="0" i="1" dirty="0" smtClean="0">
                <a:solidFill>
                  <a:srgbClr val="2B2A2A"/>
                </a:solidFill>
                <a:effectLst/>
                <a:latin typeface="Open Sans"/>
              </a:rPr>
              <a:t>Child Personal Information </a:t>
            </a:r>
            <a:r>
              <a:rPr lang="en-GB" sz="3200" i="1" dirty="0">
                <a:solidFill>
                  <a:srgbClr val="2B2A2A"/>
                </a:solidFill>
                <a:latin typeface="Open Sans"/>
              </a:rPr>
              <a:t>F</a:t>
            </a:r>
            <a:r>
              <a:rPr lang="en-GB" sz="3200" b="0" i="1" dirty="0" smtClean="0">
                <a:solidFill>
                  <a:srgbClr val="2B2A2A"/>
                </a:solidFill>
                <a:effectLst/>
                <a:latin typeface="Open Sans"/>
              </a:rPr>
              <a:t>orm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is completed and returned </a:t>
            </a:r>
            <a:r>
              <a:rPr lang="en-GB" sz="3200" dirty="0" smtClean="0">
                <a:solidFill>
                  <a:srgbClr val="2B2A2A"/>
                </a:solidFill>
                <a:latin typeface="Open Sans"/>
              </a:rPr>
              <a:t>by Friday 7</a:t>
            </a:r>
            <a:r>
              <a:rPr lang="en-GB" sz="3200" baseline="30000" dirty="0" smtClean="0">
                <a:solidFill>
                  <a:srgbClr val="2B2A2A"/>
                </a:solidFill>
                <a:latin typeface="Open Sans"/>
              </a:rPr>
              <a:t>th</a:t>
            </a:r>
            <a:r>
              <a:rPr lang="en-GB" sz="3200" dirty="0" smtClean="0">
                <a:solidFill>
                  <a:srgbClr val="2B2A2A"/>
                </a:solidFill>
                <a:latin typeface="Open Sans"/>
              </a:rPr>
              <a:t> March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.</a:t>
            </a:r>
            <a:endParaRPr lang="en-GB" sz="32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lvl="0"/>
            <a:endParaRPr lang="en-GB" sz="32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All medicines to be handed to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either Mrs. Haffey </a:t>
            </a:r>
            <a:r>
              <a:rPr lang="en-GB" sz="3200" dirty="0" smtClean="0">
                <a:solidFill>
                  <a:srgbClr val="2B2A2A"/>
                </a:solidFill>
                <a:latin typeface="Open Sans"/>
              </a:rPr>
              <a:t>or Mrs. Ingle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on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the Wednesday morning before boarding the coach.  Please ensure these are clearly labelled and in sealed container or equivalent.  </a:t>
            </a:r>
          </a:p>
          <a:p>
            <a:pPr lvl="0"/>
            <a:endParaRPr lang="en-GB" sz="32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Please ensure travel sickness tablets, or equivalent, are taken in the morning to ensure they are working before boarding the coach at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9:10am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Daily 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Overview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06" y="1150374"/>
            <a:ext cx="1178396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7am - Wake </a:t>
            </a:r>
            <a:r>
              <a:rPr lang="en-GB" sz="2000" dirty="0">
                <a:solidFill>
                  <a:srgbClr val="2B2A2A"/>
                </a:solidFill>
                <a:latin typeface="Open Sans"/>
              </a:rPr>
              <a:t>u</a:t>
            </a: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p call </a:t>
            </a:r>
          </a:p>
          <a:p>
            <a:pPr lvl="0" algn="just"/>
            <a:endParaRPr lang="en-GB" sz="20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8am - Breakfast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9am - 5pm – Activities (lunch is served at approximately 12:30pm)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5 - 6pm – Evening meal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6 - 9pm - Evening activities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9 - 10pm – Debrief followed by bed</a:t>
            </a:r>
          </a:p>
          <a:p>
            <a:pPr lvl="0" algn="just"/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lvl="0" algn="just"/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It is really important that the children have a good night’s sleep as the days are very busy.  </a:t>
            </a:r>
          </a:p>
          <a:p>
            <a:pPr lvl="0" algn="just"/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2B2A2A"/>
              </a:solidFill>
              <a:uLnTx/>
              <a:uFillTx/>
              <a:latin typeface="Open Sans"/>
            </a:endParaRPr>
          </a:p>
          <a:p>
            <a:pPr lvl="0" algn="just"/>
            <a:r>
              <a:rPr lang="en-GB" sz="2000" dirty="0">
                <a:solidFill>
                  <a:prstClr val="black"/>
                </a:solidFill>
                <a:latin typeface="Open Sans"/>
              </a:rPr>
              <a:t>Detailed risk assessments of all activities and areas at Robinwood are continually </a:t>
            </a:r>
            <a:r>
              <a:rPr lang="en-GB" sz="2000" dirty="0" smtClean="0">
                <a:solidFill>
                  <a:prstClr val="black"/>
                </a:solidFill>
                <a:latin typeface="Open Sans"/>
              </a:rPr>
              <a:t>updated.  Risk </a:t>
            </a:r>
            <a:r>
              <a:rPr lang="en-GB" sz="2000" dirty="0">
                <a:solidFill>
                  <a:prstClr val="black"/>
                </a:solidFill>
                <a:latin typeface="Open Sans"/>
              </a:rPr>
              <a:t>assessments are carried out before each activity to take account of the needs of the children in that group.</a:t>
            </a:r>
          </a:p>
          <a:p>
            <a:pPr lvl="0"/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Food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19" y="715296"/>
            <a:ext cx="12086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Breakfast – full cooked breakfast as well as toast and cereals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Lunch – wrap or jacket potatoes with fillings, sandwiches, soup, fruit and yoghurts. </a:t>
            </a: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2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Evening meal – cooked food – pizza, spaghetti bolognese and a dessert! </a:t>
            </a: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2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Snacks available at break times.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2B2A2A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There is always a vegetarian meal available (all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Robinwood activity </a:t>
            </a:r>
            <a:r>
              <a:rPr lang="en-GB" sz="3200" b="0" i="0" dirty="0" smtClean="0">
                <a:solidFill>
                  <a:srgbClr val="2B2A2A"/>
                </a:solidFill>
                <a:effectLst/>
                <a:latin typeface="Open Sans"/>
              </a:rPr>
              <a:t>centres are nut free).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Additional Information 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06" y="1150374"/>
            <a:ext cx="1178396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Depart on</a:t>
            </a: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 Wednesday </a:t>
            </a: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19</a:t>
            </a:r>
            <a:r>
              <a:rPr lang="en-GB" sz="2000" b="0" i="0" baseline="30000" dirty="0" smtClean="0">
                <a:solidFill>
                  <a:srgbClr val="2B2A2A"/>
                </a:solidFill>
                <a:effectLst/>
                <a:latin typeface="Open Sans"/>
              </a:rPr>
              <a:t>th</a:t>
            </a: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 March </a:t>
            </a: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at 9:10am – children arrive at normal school time and will meet in the hall with their bags.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Bags should be named and children aware of clothes/items packed within them (please don’t pack sweets and treats as there will be no time for the children to eat them).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There is approximately a half-an-hour walk to Dobroyd Castle.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A packed lunch will be PROVIDED at Robinwood.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i="0" dirty="0" smtClean="0">
              <a:solidFill>
                <a:srgbClr val="2B2A2A"/>
              </a:solidFill>
              <a:effectLst/>
              <a:latin typeface="Open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B2A2A"/>
                </a:solidFill>
                <a:effectLst/>
                <a:latin typeface="Open Sans"/>
              </a:rPr>
              <a:t>Children will need to be able to carry/move their own bags from the coach to the accommodation.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No electrical equipment should be taken on the residential; it’s more than fine for the children to bring a book.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It’s useful for the children to be able to make a bed prior to the visit.</a:t>
            </a:r>
          </a:p>
          <a:p>
            <a:pPr lvl="0"/>
            <a:r>
              <a:rPr lang="en-GB" dirty="0" smtClean="0">
                <a:solidFill>
                  <a:srgbClr val="2B2A2A"/>
                </a:solidFill>
                <a:latin typeface="Open Sans"/>
              </a:rPr>
              <a:t> </a:t>
            </a:r>
            <a:endParaRPr lang="en-GB" dirty="0">
              <a:solidFill>
                <a:srgbClr val="2B2A2A"/>
              </a:solidFill>
              <a:latin typeface="Open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en-GB" sz="1800" u="none" strike="noStrike" kern="1200" cap="none" spc="0" normalizeH="0" baseline="0" noProof="0" dirty="0">
              <a:ln>
                <a:noFill/>
              </a:ln>
              <a:solidFill>
                <a:srgbClr val="2B2A2A"/>
              </a:solidFill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Returning 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to School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06" y="1150374"/>
            <a:ext cx="117839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We will be returning to School at approximately 4pm on Friday </a:t>
            </a: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21</a:t>
            </a:r>
            <a:r>
              <a:rPr lang="en-GB" sz="2000" baseline="30000" dirty="0" smtClean="0">
                <a:solidFill>
                  <a:srgbClr val="2B2A2A"/>
                </a:solidFill>
                <a:latin typeface="Open Sans"/>
              </a:rPr>
              <a:t>st</a:t>
            </a:r>
            <a:r>
              <a:rPr lang="en-GB" sz="2000" dirty="0">
                <a:solidFill>
                  <a:srgbClr val="2B2A2A"/>
                </a:solidFill>
                <a:latin typeface="Open Sans"/>
              </a:rPr>
              <a:t> </a:t>
            </a: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March</a:t>
            </a: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.  </a:t>
            </a: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Mrs. Greening will be informed of any delays etc.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lvl="0"/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  </a:t>
            </a:r>
            <a:r>
              <a:rPr lang="en-GB" sz="2000" b="1" dirty="0" smtClean="0">
                <a:solidFill>
                  <a:srgbClr val="2B2A2A"/>
                </a:solidFill>
                <a:latin typeface="Open Sans"/>
              </a:rPr>
              <a:t>Expectations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follow </a:t>
            </a: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instructions.</a:t>
            </a:r>
            <a:endParaRPr lang="en-GB" sz="2000" dirty="0">
              <a:solidFill>
                <a:srgbClr val="2B2A2A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keep themselves and everyone else safe.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challenge themselves.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be an effective team member.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take responsibility for their own property.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be helpful to others.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respect other peoples privacy and property.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A2A"/>
                </a:solidFill>
                <a:latin typeface="Open Sans"/>
              </a:rPr>
              <a:t>To be </a:t>
            </a:r>
            <a:r>
              <a:rPr lang="en-GB" sz="2000" dirty="0" smtClean="0">
                <a:solidFill>
                  <a:srgbClr val="2B2A2A"/>
                </a:solidFill>
                <a:latin typeface="Open Sans"/>
              </a:rPr>
              <a:t>an outstanding </a:t>
            </a:r>
            <a:r>
              <a:rPr lang="en-GB" sz="2000" dirty="0">
                <a:solidFill>
                  <a:srgbClr val="2B2A2A"/>
                </a:solidFill>
                <a:latin typeface="Open Sans"/>
              </a:rPr>
              <a:t>ambassador for the school.</a:t>
            </a:r>
          </a:p>
          <a:p>
            <a:pPr lvl="0"/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2B2A2A"/>
              </a:solidFill>
              <a:effectLst/>
              <a:uLnTx/>
              <a:uFillTx/>
              <a:latin typeface="Open Sans"/>
            </a:endParaRPr>
          </a:p>
          <a:p>
            <a:pPr lvl="0"/>
            <a:r>
              <a:rPr lang="en-GB" b="1" dirty="0" smtClean="0">
                <a:solidFill>
                  <a:srgbClr val="2B2A2A"/>
                </a:solidFill>
                <a:latin typeface="Open Sans"/>
              </a:rPr>
              <a:t>Please access our Twitter account (</a:t>
            </a:r>
            <a:r>
              <a:rPr lang="en-GB" b="0" i="0" dirty="0" smtClean="0">
                <a:solidFill>
                  <a:srgbClr val="536471"/>
                </a:solidFill>
                <a:effectLst/>
                <a:latin typeface="TwitterChirp"/>
              </a:rPr>
              <a:t>@ElvingtonCE</a:t>
            </a:r>
            <a:r>
              <a:rPr lang="en-GB" b="1" dirty="0" smtClean="0">
                <a:solidFill>
                  <a:srgbClr val="2B2A2A"/>
                </a:solidFill>
                <a:latin typeface="Open Sans"/>
              </a:rPr>
              <a:t>) to keep up to date with all things Robinwood.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2B2A2A"/>
              </a:solidFill>
              <a:effectLst/>
              <a:uLnTx/>
              <a:uFillTx/>
              <a:latin typeface="Open San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B2A2A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Suggested Clothing List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3330"/>
            <a:ext cx="120863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Open Sans"/>
              </a:rPr>
              <a:t>Please see the clothing list and parent/carer information booklet on our website;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Open San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Open Sans"/>
              </a:rPr>
              <a:t>a copy of this PowerPoint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2B2A2A"/>
                </a:solidFill>
                <a:effectLst/>
                <a:uLnTx/>
                <a:uFillTx/>
                <a:latin typeface="Open Sans"/>
              </a:rPr>
              <a:t> will also be available.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baseline="0" dirty="0">
              <a:solidFill>
                <a:srgbClr val="2B2A2A"/>
              </a:solidFill>
              <a:latin typeface="Open San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Open Sans"/>
              </a:rPr>
              <a:t>Please do not bring any aerosol sprays. The fire alarm </a:t>
            </a:r>
            <a:r>
              <a:rPr lang="en-GB" sz="2400" dirty="0" smtClean="0">
                <a:solidFill>
                  <a:prstClr val="black"/>
                </a:solidFill>
                <a:latin typeface="Open Sans"/>
              </a:rPr>
              <a:t>system is sensitive, in </a:t>
            </a:r>
            <a:r>
              <a:rPr lang="en-GB" sz="2400" dirty="0">
                <a:solidFill>
                  <a:prstClr val="black"/>
                </a:solidFill>
                <a:latin typeface="Open Sans"/>
              </a:rPr>
              <a:t>order to ensure high standards of fire </a:t>
            </a:r>
            <a:r>
              <a:rPr lang="en-GB" sz="2400" dirty="0" smtClean="0">
                <a:solidFill>
                  <a:prstClr val="black"/>
                </a:solidFill>
                <a:latin typeface="Open Sans"/>
              </a:rPr>
              <a:t>safety, </a:t>
            </a:r>
            <a:r>
              <a:rPr lang="en-GB" sz="2400" dirty="0">
                <a:solidFill>
                  <a:prstClr val="black"/>
                </a:solidFill>
                <a:latin typeface="Open Sans"/>
              </a:rPr>
              <a:t>and aerosols sprayed near any of the many smoke alarm sensors can set off the fire alarm</a:t>
            </a:r>
            <a:r>
              <a:rPr lang="en-GB" sz="2400" dirty="0" smtClean="0">
                <a:solidFill>
                  <a:prstClr val="black"/>
                </a:solidFill>
                <a:latin typeface="Open Sans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Open San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Open Sans"/>
              </a:rPr>
              <a:t>A maximum of £10 can be taken to allow the children to purchase souvenirs (this should be sealed in a clearly marked envelope).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Open Sans"/>
              </a:rPr>
              <a:t>A set of waterproof cagoules and over trousers are issued to each child upon </a:t>
            </a:r>
            <a:r>
              <a:rPr lang="en-GB" sz="2400" dirty="0" smtClean="0">
                <a:solidFill>
                  <a:prstClr val="black"/>
                </a:solidFill>
                <a:latin typeface="Open Sans"/>
              </a:rPr>
              <a:t>arrival.</a:t>
            </a:r>
            <a:endParaRPr lang="en-GB" sz="2400" dirty="0">
              <a:solidFill>
                <a:prstClr val="black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  <a:latin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Open Sans"/>
              </a:rPr>
              <a:t>Specialist equipment including buoyancy aids, helmets and harnesses are provided.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718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TwitterChirp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2023-01-17T07:38:24Z</dcterms:created>
  <dcterms:modified xsi:type="dcterms:W3CDTF">2025-02-25T06:49:11Z</dcterms:modified>
</cp:coreProperties>
</file>